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82" r:id="rId5"/>
    <p:sldId id="257" r:id="rId6"/>
    <p:sldId id="259" r:id="rId7"/>
    <p:sldId id="260" r:id="rId8"/>
    <p:sldId id="261" r:id="rId9"/>
    <p:sldId id="262" r:id="rId10"/>
    <p:sldId id="263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838F-E82B-4409-805A-D8D8E475FDB1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F98B-A2F3-494C-A7ED-833E1C285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838F-E82B-4409-805A-D8D8E475FDB1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F98B-A2F3-494C-A7ED-833E1C285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838F-E82B-4409-805A-D8D8E475FDB1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F98B-A2F3-494C-A7ED-833E1C285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838F-E82B-4409-805A-D8D8E475FDB1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F98B-A2F3-494C-A7ED-833E1C285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838F-E82B-4409-805A-D8D8E475FDB1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F98B-A2F3-494C-A7ED-833E1C285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838F-E82B-4409-805A-D8D8E475FDB1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F98B-A2F3-494C-A7ED-833E1C285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838F-E82B-4409-805A-D8D8E475FDB1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F98B-A2F3-494C-A7ED-833E1C285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838F-E82B-4409-805A-D8D8E475FDB1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F98B-A2F3-494C-A7ED-833E1C285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838F-E82B-4409-805A-D8D8E475FDB1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F98B-A2F3-494C-A7ED-833E1C285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838F-E82B-4409-805A-D8D8E475FDB1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F98B-A2F3-494C-A7ED-833E1C285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838F-E82B-4409-805A-D8D8E475FDB1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FF98B-A2F3-494C-A7ED-833E1C285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9838F-E82B-4409-805A-D8D8E475FDB1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FF98B-A2F3-494C-A7ED-833E1C2857A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/>
          <a:p>
            <a:r>
              <a:rPr lang="en-US" dirty="0" smtClean="0"/>
              <a:t>Schedules of Reinforcement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  <a:solidFill>
            <a:srgbClr val="FFFF00"/>
          </a:solidFill>
        </p:spPr>
        <p:txBody>
          <a:bodyPr>
            <a:normAutofit fontScale="925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3600" b="1" dirty="0" smtClean="0">
                <a:solidFill>
                  <a:schemeClr val="tx1"/>
                </a:solidFill>
              </a:rPr>
              <a:t>Additional Practice</a:t>
            </a:r>
            <a:endParaRPr lang="en-US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Is it FR, VR, FI or VI</a:t>
            </a:r>
            <a:r>
              <a:rPr lang="en-US" dirty="0" smtClean="0"/>
              <a:t>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/>
          </a:p>
          <a:p>
            <a:pPr lvl="0" fontAlgn="base">
              <a:buNone/>
            </a:pPr>
            <a:r>
              <a:rPr lang="en-US" dirty="0" smtClean="0"/>
              <a:t>6. </a:t>
            </a:r>
            <a:r>
              <a:rPr lang="en-US" dirty="0"/>
              <a:t>_____ Surfer waiting for the perfect wave to ride in</a:t>
            </a:r>
          </a:p>
          <a:p>
            <a:pPr fontAlgn="base">
              <a:buNone/>
            </a:pPr>
            <a:endParaRPr lang="en-US" dirty="0"/>
          </a:p>
          <a:p>
            <a:pPr lvl="0" fontAlgn="base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Is it FR, VR, FI or VI</a:t>
            </a:r>
            <a:r>
              <a:rPr lang="en-US" dirty="0" smtClean="0"/>
              <a:t>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/>
          </a:p>
          <a:p>
            <a:pPr lvl="0" fontAlgn="base">
              <a:buNone/>
            </a:pPr>
            <a:r>
              <a:rPr lang="en-US" dirty="0" smtClean="0"/>
              <a:t>7. </a:t>
            </a:r>
            <a:r>
              <a:rPr lang="en-US" dirty="0"/>
              <a:t>_____ </a:t>
            </a:r>
            <a:r>
              <a:rPr lang="en-US" dirty="0" smtClean="0"/>
              <a:t> Students are released from class when the end-of-period bell rings. </a:t>
            </a:r>
            <a:endParaRPr lang="en-US" dirty="0"/>
          </a:p>
          <a:p>
            <a:pPr fontAlgn="base">
              <a:buNone/>
            </a:pPr>
            <a:endParaRPr lang="en-US" dirty="0"/>
          </a:p>
          <a:p>
            <a:pPr lvl="0" fontAlgn="base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Is it FR, VR, FI or VI</a:t>
            </a:r>
            <a:r>
              <a:rPr lang="en-US" dirty="0" smtClean="0"/>
              <a:t>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/>
          </a:p>
          <a:p>
            <a:pPr lvl="0" fontAlgn="base">
              <a:buNone/>
            </a:pPr>
            <a:r>
              <a:rPr lang="en-US" dirty="0" smtClean="0"/>
              <a:t>8. </a:t>
            </a:r>
            <a:r>
              <a:rPr lang="en-US" dirty="0"/>
              <a:t>_____ </a:t>
            </a:r>
            <a:r>
              <a:rPr lang="en-US" dirty="0" smtClean="0"/>
              <a:t>  Every time you buy a sandwich at Subway you get your card punched; after 10 punches you get a free sandwich. </a:t>
            </a:r>
            <a:endParaRPr lang="en-US" dirty="0"/>
          </a:p>
          <a:p>
            <a:pPr fontAlgn="base">
              <a:buNone/>
            </a:pPr>
            <a:endParaRPr lang="en-US" dirty="0"/>
          </a:p>
          <a:p>
            <a:pPr lvl="0" fontAlgn="base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Is it FR, VR, FI or VI?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/>
          </a:p>
          <a:p>
            <a:pPr lvl="0" fontAlgn="base">
              <a:buNone/>
            </a:pPr>
            <a:r>
              <a:rPr lang="en-US" dirty="0" smtClean="0"/>
              <a:t>9. </a:t>
            </a:r>
            <a:r>
              <a:rPr lang="en-US" dirty="0"/>
              <a:t>_____ </a:t>
            </a:r>
            <a:r>
              <a:rPr lang="en-US" dirty="0" smtClean="0"/>
              <a:t>   Sometimes the mail is delivered at 1:00, sometimes it’s closer to 2:00. </a:t>
            </a:r>
            <a:endParaRPr lang="en-US" dirty="0"/>
          </a:p>
          <a:p>
            <a:pPr fontAlgn="base">
              <a:buNone/>
            </a:pPr>
            <a:endParaRPr lang="en-US" dirty="0"/>
          </a:p>
          <a:p>
            <a:pPr lvl="0" fontAlgn="base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Is it FR, VR, FI or VI?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/>
          </a:p>
          <a:p>
            <a:pPr lvl="0" fontAlgn="base">
              <a:buNone/>
            </a:pPr>
            <a:r>
              <a:rPr lang="en-US" dirty="0" smtClean="0"/>
              <a:t>10. </a:t>
            </a:r>
            <a:r>
              <a:rPr lang="en-US" dirty="0"/>
              <a:t>_____ </a:t>
            </a:r>
            <a:r>
              <a:rPr lang="en-US" dirty="0" smtClean="0"/>
              <a:t>   Once in a while you like to surprise your boyfriend or girlfriend with something nice.</a:t>
            </a:r>
            <a:endParaRPr lang="en-US" dirty="0"/>
          </a:p>
          <a:p>
            <a:pPr fontAlgn="base">
              <a:buNone/>
            </a:pPr>
            <a:endParaRPr lang="en-US" dirty="0"/>
          </a:p>
          <a:p>
            <a:pPr lvl="0" fontAlgn="base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133600"/>
            <a:ext cx="8229600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How’d you do?!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Is it FR, VR, FI or VI?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/>
          </a:p>
          <a:p>
            <a:pPr lvl="0">
              <a:buNone/>
            </a:pPr>
            <a:r>
              <a:rPr lang="en-US" dirty="0" smtClean="0"/>
              <a:t>1.  _____ </a:t>
            </a:r>
            <a:r>
              <a:rPr lang="en-US" dirty="0"/>
              <a:t>Paid </a:t>
            </a:r>
            <a:r>
              <a:rPr lang="en-US" dirty="0" smtClean="0"/>
              <a:t>$10 </a:t>
            </a:r>
            <a:r>
              <a:rPr lang="en-US" dirty="0"/>
              <a:t>for every 20 puzzles solved 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 algn="ctr">
              <a:buNone/>
            </a:pPr>
            <a:r>
              <a:rPr lang="en-US" dirty="0" smtClean="0"/>
              <a:t>Answer: Fixed Ratio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	You must solve a certain </a:t>
            </a:r>
            <a:r>
              <a:rPr lang="en-US" b="1" dirty="0" smtClean="0"/>
              <a:t>number</a:t>
            </a:r>
            <a:r>
              <a:rPr lang="en-US" dirty="0" smtClean="0"/>
              <a:t> of puzzles before you’re reinforced.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Is it FR, VR, FI or VI?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/>
          </a:p>
          <a:p>
            <a:pPr lvl="0" fontAlgn="base">
              <a:buNone/>
            </a:pPr>
            <a:r>
              <a:rPr lang="en-US" dirty="0" smtClean="0"/>
              <a:t>2. _____ </a:t>
            </a:r>
            <a:r>
              <a:rPr lang="en-US" dirty="0"/>
              <a:t>Selling a product door to door</a:t>
            </a:r>
          </a:p>
          <a:p>
            <a:pPr algn="ctr">
              <a:buNone/>
            </a:pPr>
            <a:r>
              <a:rPr lang="en-US" dirty="0" smtClean="0"/>
              <a:t>Answer: Variable Ratio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	</a:t>
            </a:r>
            <a:r>
              <a:rPr lang="en-US" dirty="0" smtClean="0"/>
              <a:t>The </a:t>
            </a:r>
            <a:r>
              <a:rPr lang="en-US" b="1" dirty="0" smtClean="0"/>
              <a:t>amount of times </a:t>
            </a:r>
            <a:r>
              <a:rPr lang="en-US" dirty="0" smtClean="0"/>
              <a:t>you need to go to a door before you sell products varies…but eventually you will sell the product.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Is it FR, VR, FI or VI?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/>
          </a:p>
          <a:p>
            <a:pPr lvl="0" fontAlgn="base">
              <a:buNone/>
            </a:pPr>
            <a:r>
              <a:rPr lang="en-US" dirty="0" smtClean="0"/>
              <a:t>3. _____ Getting </a:t>
            </a:r>
            <a:r>
              <a:rPr lang="en-US" dirty="0"/>
              <a:t>the clothes out of the dryer once it </a:t>
            </a:r>
            <a:r>
              <a:rPr lang="en-US" dirty="0" smtClean="0"/>
              <a:t>buzzes</a:t>
            </a:r>
          </a:p>
          <a:p>
            <a:pPr lvl="0" fontAlgn="base">
              <a:buNone/>
            </a:pPr>
            <a:endParaRPr lang="en-US" dirty="0"/>
          </a:p>
          <a:p>
            <a:pPr lvl="0" algn="ctr" fontAlgn="base">
              <a:buNone/>
            </a:pPr>
            <a:r>
              <a:rPr lang="en-US" dirty="0" smtClean="0"/>
              <a:t>Answer: Fixed Ratio</a:t>
            </a:r>
          </a:p>
          <a:p>
            <a:pPr lvl="0" algn="ctr" fontAlgn="base">
              <a:buNone/>
            </a:pPr>
            <a:endParaRPr lang="en-US" dirty="0" smtClean="0"/>
          </a:p>
          <a:p>
            <a:pPr lvl="0" fontAlgn="base">
              <a:buNone/>
            </a:pPr>
            <a:r>
              <a:rPr lang="en-US" dirty="0" smtClean="0"/>
              <a:t>	- You must go to the dryer a </a:t>
            </a:r>
            <a:r>
              <a:rPr lang="en-US" b="1" dirty="0" smtClean="0"/>
              <a:t>certain number </a:t>
            </a:r>
            <a:r>
              <a:rPr lang="en-US" dirty="0" smtClean="0"/>
              <a:t>of times (once) when it buzzes to get reinforced (clean clothes)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Is it FR, VR, FI or VI</a:t>
            </a:r>
            <a:r>
              <a:rPr lang="en-US" dirty="0" smtClean="0"/>
              <a:t>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/>
          </a:p>
          <a:p>
            <a:pPr fontAlgn="base">
              <a:buNone/>
            </a:pPr>
            <a:r>
              <a:rPr lang="en-US" dirty="0" smtClean="0"/>
              <a:t>4. </a:t>
            </a:r>
            <a:r>
              <a:rPr lang="en-US" dirty="0"/>
              <a:t>_____ Doing 20 pushups to help stay </a:t>
            </a:r>
            <a:r>
              <a:rPr lang="en-US" dirty="0" smtClean="0"/>
              <a:t>fit</a:t>
            </a:r>
          </a:p>
          <a:p>
            <a:pPr fontAlgn="base">
              <a:buNone/>
            </a:pPr>
            <a:endParaRPr lang="en-US" dirty="0"/>
          </a:p>
          <a:p>
            <a:pPr algn="ctr" fontAlgn="base">
              <a:buNone/>
            </a:pPr>
            <a:r>
              <a:rPr lang="en-US" dirty="0" smtClean="0"/>
              <a:t>Answer: Fixed Ratio</a:t>
            </a:r>
          </a:p>
          <a:p>
            <a:pPr algn="ctr" fontAlgn="base">
              <a:buNone/>
            </a:pPr>
            <a:endParaRPr lang="en-US" dirty="0" smtClean="0"/>
          </a:p>
          <a:p>
            <a:pPr lvl="1" fontAlgn="base"/>
            <a:r>
              <a:rPr lang="en-US" dirty="0" smtClean="0"/>
              <a:t>You must do a certain number of pushups (20) to get the desired outcome (staying fit)</a:t>
            </a:r>
            <a:endParaRPr lang="en-US" dirty="0"/>
          </a:p>
          <a:p>
            <a:pPr lvl="0" fontAlgn="base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Helpful Hints!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To chose between </a:t>
            </a:r>
            <a:r>
              <a:rPr lang="en-US" b="1" u="sng" dirty="0" smtClean="0"/>
              <a:t>INTERVAL</a:t>
            </a:r>
            <a:r>
              <a:rPr lang="en-US" dirty="0" smtClean="0"/>
              <a:t>  and </a:t>
            </a:r>
            <a:r>
              <a:rPr lang="en-US" b="1" u="sng" dirty="0" smtClean="0"/>
              <a:t>RATIO</a:t>
            </a:r>
            <a:r>
              <a:rPr lang="en-US" dirty="0" smtClean="0"/>
              <a:t> ask yourself:</a:t>
            </a:r>
          </a:p>
          <a:p>
            <a:pPr lvl="1"/>
            <a:r>
              <a:rPr lang="en-US" dirty="0" smtClean="0"/>
              <a:t>Is </a:t>
            </a:r>
            <a:r>
              <a:rPr lang="en-US" b="1" dirty="0" smtClean="0"/>
              <a:t>TIME</a:t>
            </a:r>
            <a:r>
              <a:rPr lang="en-US" dirty="0" smtClean="0"/>
              <a:t> the major factor that causes a favorable outcome? (Interval)</a:t>
            </a:r>
          </a:p>
          <a:p>
            <a:pPr lvl="1" algn="ctr">
              <a:buNone/>
            </a:pPr>
            <a:r>
              <a:rPr lang="en-US" sz="3200" b="1" dirty="0" smtClean="0"/>
              <a:t>-OR-</a:t>
            </a:r>
          </a:p>
          <a:p>
            <a:pPr lvl="1"/>
            <a:r>
              <a:rPr lang="en-US" dirty="0" smtClean="0"/>
              <a:t>Is it the </a:t>
            </a:r>
            <a:r>
              <a:rPr lang="en-US" b="1" dirty="0" smtClean="0"/>
              <a:t>REPETITION</a:t>
            </a:r>
            <a:r>
              <a:rPr lang="en-US" dirty="0" smtClean="0"/>
              <a:t> of responses that causes a favorable outcome? (Ratio)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Is it FR, VR, FI or VI</a:t>
            </a:r>
            <a:r>
              <a:rPr lang="en-US" dirty="0" smtClean="0"/>
              <a:t>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/>
          </a:p>
          <a:p>
            <a:pPr lvl="0" fontAlgn="base">
              <a:buNone/>
            </a:pPr>
            <a:r>
              <a:rPr lang="en-US" dirty="0" smtClean="0"/>
              <a:t>5. </a:t>
            </a:r>
            <a:r>
              <a:rPr lang="en-US" dirty="0"/>
              <a:t>_____ </a:t>
            </a:r>
            <a:r>
              <a:rPr lang="en-US" dirty="0" smtClean="0"/>
              <a:t>Waiting </a:t>
            </a:r>
            <a:r>
              <a:rPr lang="en-US" dirty="0"/>
              <a:t>for a sunny day to go to the </a:t>
            </a:r>
            <a:r>
              <a:rPr lang="en-US" dirty="0" smtClean="0"/>
              <a:t>beach</a:t>
            </a:r>
          </a:p>
          <a:p>
            <a:pPr lvl="0" fontAlgn="base">
              <a:buNone/>
            </a:pPr>
            <a:endParaRPr lang="en-US" dirty="0"/>
          </a:p>
          <a:p>
            <a:pPr algn="ctr" fontAlgn="base">
              <a:buNone/>
            </a:pPr>
            <a:r>
              <a:rPr lang="en-US" dirty="0" smtClean="0"/>
              <a:t>Answer: Variable Interval</a:t>
            </a:r>
          </a:p>
          <a:p>
            <a:pPr algn="ctr" fontAlgn="base">
              <a:buNone/>
            </a:pPr>
            <a:endParaRPr lang="en-US" dirty="0" smtClean="0"/>
          </a:p>
          <a:p>
            <a:pPr lvl="1" fontAlgn="base"/>
            <a:r>
              <a:rPr lang="en-US" dirty="0" smtClean="0"/>
              <a:t>Reinforced after varying lengths of time</a:t>
            </a:r>
          </a:p>
          <a:p>
            <a:pPr lvl="2" fontAlgn="base"/>
            <a:r>
              <a:rPr lang="en-US" sz="2800" dirty="0" smtClean="0"/>
              <a:t>Ex. This week it’s 2 days and then sunny on Wednesday, next week it’s 3 days and then sunny on Thursday</a:t>
            </a:r>
          </a:p>
          <a:p>
            <a:pPr lvl="0" fontAlgn="base">
              <a:buNone/>
            </a:pPr>
            <a:endParaRPr lang="en-US" dirty="0"/>
          </a:p>
          <a:p>
            <a:pPr fontAlgn="base">
              <a:buNone/>
            </a:pPr>
            <a:endParaRPr lang="en-US" dirty="0"/>
          </a:p>
          <a:p>
            <a:pPr lvl="0" fontAlgn="base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Is it FR, VR, FI or VI</a:t>
            </a:r>
            <a:r>
              <a:rPr lang="en-US" dirty="0" smtClean="0"/>
              <a:t>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/>
          </a:p>
          <a:p>
            <a:pPr lvl="0" fontAlgn="base">
              <a:buNone/>
            </a:pPr>
            <a:r>
              <a:rPr lang="en-US" dirty="0" smtClean="0"/>
              <a:t>6. </a:t>
            </a:r>
            <a:r>
              <a:rPr lang="en-US" dirty="0"/>
              <a:t>_____ Surfer waiting for the perfect wave to ride </a:t>
            </a:r>
            <a:r>
              <a:rPr lang="en-US" dirty="0" smtClean="0"/>
              <a:t>in</a:t>
            </a:r>
          </a:p>
          <a:p>
            <a:pPr lvl="0" fontAlgn="base">
              <a:buNone/>
            </a:pPr>
            <a:endParaRPr lang="en-US" dirty="0"/>
          </a:p>
          <a:p>
            <a:pPr algn="ctr" fontAlgn="base">
              <a:buNone/>
            </a:pPr>
            <a:r>
              <a:rPr lang="en-US" dirty="0" smtClean="0"/>
              <a:t>Answer: Variable Interval</a:t>
            </a:r>
          </a:p>
          <a:p>
            <a:pPr algn="ctr" fontAlgn="base">
              <a:buNone/>
            </a:pPr>
            <a:endParaRPr lang="en-US" dirty="0" smtClean="0"/>
          </a:p>
          <a:p>
            <a:pPr lvl="1" fontAlgn="base"/>
            <a:r>
              <a:rPr lang="en-US" dirty="0" smtClean="0"/>
              <a:t>Reinforced after varying lengths of time</a:t>
            </a:r>
          </a:p>
          <a:p>
            <a:pPr lvl="1" fontAlgn="base"/>
            <a:r>
              <a:rPr lang="en-US" dirty="0" smtClean="0"/>
              <a:t>Sometimes it’s 5 </a:t>
            </a:r>
            <a:r>
              <a:rPr lang="en-US" dirty="0" err="1" smtClean="0"/>
              <a:t>mins</a:t>
            </a:r>
            <a:r>
              <a:rPr lang="en-US" dirty="0" smtClean="0"/>
              <a:t>, sometimes it’s 10…</a:t>
            </a:r>
          </a:p>
          <a:p>
            <a:pPr lvl="1" fontAlgn="base">
              <a:buNone/>
            </a:pPr>
            <a:endParaRPr lang="en-US" dirty="0" smtClean="0"/>
          </a:p>
          <a:p>
            <a:pPr lvl="0" fontAlgn="base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Is it FR, VR, FI or VI</a:t>
            </a:r>
            <a:r>
              <a:rPr lang="en-US" dirty="0" smtClean="0"/>
              <a:t>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/>
          </a:p>
          <a:p>
            <a:pPr lvl="0" fontAlgn="base">
              <a:buNone/>
            </a:pPr>
            <a:r>
              <a:rPr lang="en-US" dirty="0" smtClean="0"/>
              <a:t>7. </a:t>
            </a:r>
            <a:r>
              <a:rPr lang="en-US" dirty="0"/>
              <a:t>_____ </a:t>
            </a:r>
            <a:r>
              <a:rPr lang="en-US" dirty="0" smtClean="0"/>
              <a:t> Students are released from class when the end-of-period bell rings. </a:t>
            </a:r>
          </a:p>
          <a:p>
            <a:pPr lvl="0" fontAlgn="base">
              <a:buNone/>
            </a:pPr>
            <a:endParaRPr lang="en-US" dirty="0"/>
          </a:p>
          <a:p>
            <a:pPr lvl="0" algn="ctr" fontAlgn="base">
              <a:buNone/>
            </a:pPr>
            <a:r>
              <a:rPr lang="en-US" dirty="0" smtClean="0"/>
              <a:t>Answer: Fixed Interval</a:t>
            </a:r>
          </a:p>
          <a:p>
            <a:pPr lvl="0" algn="ctr" fontAlgn="base">
              <a:buNone/>
            </a:pPr>
            <a:endParaRPr lang="en-US" dirty="0" smtClean="0"/>
          </a:p>
          <a:p>
            <a:pPr lvl="1" fontAlgn="base"/>
            <a:r>
              <a:rPr lang="en-US" dirty="0" smtClean="0"/>
              <a:t>After 90 </a:t>
            </a:r>
            <a:r>
              <a:rPr lang="en-US" dirty="0" err="1" smtClean="0"/>
              <a:t>mins</a:t>
            </a:r>
            <a:r>
              <a:rPr lang="en-US" dirty="0" smtClean="0"/>
              <a:t> students are released to go to their next class.</a:t>
            </a:r>
            <a:endParaRPr lang="en-US" dirty="0"/>
          </a:p>
          <a:p>
            <a:pPr fontAlgn="base">
              <a:buNone/>
            </a:pPr>
            <a:endParaRPr lang="en-US" dirty="0"/>
          </a:p>
          <a:p>
            <a:pPr lvl="0" fontAlgn="base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Is it FR, VR, FI or VI</a:t>
            </a:r>
            <a:r>
              <a:rPr lang="en-US" dirty="0" smtClean="0"/>
              <a:t>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/>
          </a:p>
          <a:p>
            <a:pPr lvl="0" fontAlgn="base">
              <a:buNone/>
            </a:pPr>
            <a:r>
              <a:rPr lang="en-US" dirty="0" smtClean="0"/>
              <a:t>8. </a:t>
            </a:r>
            <a:r>
              <a:rPr lang="en-US" dirty="0"/>
              <a:t>_____ </a:t>
            </a:r>
            <a:r>
              <a:rPr lang="en-US" dirty="0" smtClean="0"/>
              <a:t>  Every time you buy a sandwich at Subway you get your card punched; after 10 punches you get a free sandwich. </a:t>
            </a:r>
          </a:p>
          <a:p>
            <a:pPr lvl="0" fontAlgn="base">
              <a:buNone/>
            </a:pPr>
            <a:endParaRPr lang="en-US" dirty="0" smtClean="0"/>
          </a:p>
          <a:p>
            <a:pPr lvl="0" algn="ctr" fontAlgn="base">
              <a:buNone/>
            </a:pPr>
            <a:r>
              <a:rPr lang="en-US" dirty="0" smtClean="0"/>
              <a:t>Answer: Fixed Ratio</a:t>
            </a:r>
          </a:p>
          <a:p>
            <a:pPr lvl="0" algn="ctr" fontAlgn="base">
              <a:buNone/>
            </a:pPr>
            <a:endParaRPr lang="en-US" dirty="0" smtClean="0"/>
          </a:p>
          <a:p>
            <a:pPr lvl="1" fontAlgn="base"/>
            <a:r>
              <a:rPr lang="en-US" sz="3000" dirty="0" smtClean="0"/>
              <a:t>Certain number of response (10 sandwiches)= free sandwich</a:t>
            </a:r>
            <a:endParaRPr lang="en-US" sz="3000" dirty="0"/>
          </a:p>
          <a:p>
            <a:pPr fontAlgn="base">
              <a:buNone/>
            </a:pPr>
            <a:endParaRPr lang="en-US" dirty="0"/>
          </a:p>
          <a:p>
            <a:pPr lvl="0" fontAlgn="base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Is it FR, VR, FI or VI?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/>
          </a:p>
          <a:p>
            <a:pPr lvl="0" fontAlgn="base">
              <a:buNone/>
            </a:pPr>
            <a:r>
              <a:rPr lang="en-US" dirty="0" smtClean="0"/>
              <a:t>9. </a:t>
            </a:r>
            <a:r>
              <a:rPr lang="en-US" dirty="0"/>
              <a:t>_____ </a:t>
            </a:r>
            <a:r>
              <a:rPr lang="en-US" dirty="0" smtClean="0"/>
              <a:t>   Sometimes the mail is delivered at 1:00, sometimes it’s closer to 2:00. </a:t>
            </a:r>
          </a:p>
          <a:p>
            <a:pPr lvl="0" fontAlgn="base">
              <a:buNone/>
            </a:pPr>
            <a:endParaRPr lang="en-US" dirty="0"/>
          </a:p>
          <a:p>
            <a:pPr lvl="0" algn="ctr" fontAlgn="base">
              <a:buNone/>
            </a:pPr>
            <a:r>
              <a:rPr lang="en-US" dirty="0" smtClean="0"/>
              <a:t>Answer: Variable Interval</a:t>
            </a:r>
          </a:p>
          <a:p>
            <a:pPr lvl="0" algn="ctr" fontAlgn="base">
              <a:buNone/>
            </a:pPr>
            <a:endParaRPr lang="en-US" dirty="0" smtClean="0"/>
          </a:p>
          <a:p>
            <a:pPr lvl="1" fontAlgn="base"/>
            <a:r>
              <a:rPr lang="en-US" sz="3200" dirty="0" smtClean="0"/>
              <a:t>Reinforced after varying lengths of time (between 1 and 2pm)</a:t>
            </a:r>
            <a:endParaRPr lang="en-US" sz="3200" dirty="0"/>
          </a:p>
          <a:p>
            <a:pPr fontAlgn="base">
              <a:buNone/>
            </a:pPr>
            <a:endParaRPr lang="en-US" dirty="0"/>
          </a:p>
          <a:p>
            <a:pPr lvl="0" fontAlgn="base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Is it FR, VR, FI or VI?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/>
          </a:p>
          <a:p>
            <a:pPr lvl="0" fontAlgn="base">
              <a:buNone/>
            </a:pPr>
            <a:r>
              <a:rPr lang="en-US" dirty="0" smtClean="0"/>
              <a:t>10. </a:t>
            </a:r>
            <a:r>
              <a:rPr lang="en-US" dirty="0"/>
              <a:t>_____ Child who like to hear theme music from Jeopardy weeknights at 7:30 p.m.</a:t>
            </a:r>
            <a:endParaRPr lang="en-US" dirty="0" smtClean="0"/>
          </a:p>
          <a:p>
            <a:pPr lvl="0" fontAlgn="base">
              <a:buNone/>
            </a:pPr>
            <a:endParaRPr lang="en-US" dirty="0"/>
          </a:p>
          <a:p>
            <a:pPr lvl="0" algn="ctr" fontAlgn="base">
              <a:buNone/>
            </a:pPr>
            <a:r>
              <a:rPr lang="en-US" dirty="0" smtClean="0"/>
              <a:t>Answer: Fixed Interval</a:t>
            </a:r>
          </a:p>
          <a:p>
            <a:pPr lvl="0" algn="ctr" fontAlgn="base">
              <a:buNone/>
            </a:pPr>
            <a:endParaRPr lang="en-US" dirty="0" smtClean="0"/>
          </a:p>
          <a:p>
            <a:pPr lvl="1" fontAlgn="base"/>
            <a:r>
              <a:rPr lang="en-US" dirty="0" smtClean="0"/>
              <a:t>Reinforced after certain period of time- wait until 7:30!</a:t>
            </a:r>
          </a:p>
          <a:p>
            <a:pPr lvl="0" fontAlgn="base">
              <a:buNone/>
            </a:pPr>
            <a:endParaRPr lang="en-US" dirty="0"/>
          </a:p>
          <a:p>
            <a:pPr fontAlgn="base">
              <a:buNone/>
            </a:pPr>
            <a:endParaRPr lang="en-US" dirty="0"/>
          </a:p>
          <a:p>
            <a:pPr lvl="0" fontAlgn="base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Helpful Hints!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To chose between </a:t>
            </a:r>
            <a:r>
              <a:rPr lang="en-US" b="1" u="sng" dirty="0" smtClean="0"/>
              <a:t>FIXED</a:t>
            </a:r>
            <a:r>
              <a:rPr lang="en-US" b="1" dirty="0" smtClean="0"/>
              <a:t> </a:t>
            </a:r>
            <a:r>
              <a:rPr lang="en-US" dirty="0" smtClean="0"/>
              <a:t>and </a:t>
            </a:r>
            <a:r>
              <a:rPr lang="en-US" b="1" u="sng" dirty="0" smtClean="0"/>
              <a:t>VARIABLE</a:t>
            </a:r>
            <a:r>
              <a:rPr lang="en-US" b="1" dirty="0" smtClean="0"/>
              <a:t> </a:t>
            </a:r>
            <a:r>
              <a:rPr lang="en-US" dirty="0" smtClean="0"/>
              <a:t>ask yourself:</a:t>
            </a:r>
          </a:p>
          <a:p>
            <a:pPr lvl="1"/>
            <a:r>
              <a:rPr lang="en-US" dirty="0" smtClean="0"/>
              <a:t>Is the time or repetition </a:t>
            </a:r>
            <a:r>
              <a:rPr lang="en-US" b="1" dirty="0" smtClean="0"/>
              <a:t>CONSTANT</a:t>
            </a:r>
            <a:r>
              <a:rPr lang="en-US" dirty="0" smtClean="0"/>
              <a:t>? (Fixed)</a:t>
            </a:r>
          </a:p>
          <a:p>
            <a:pPr lvl="1" algn="ctr">
              <a:buNone/>
            </a:pPr>
            <a:r>
              <a:rPr lang="en-US" sz="3200" b="1" dirty="0" smtClean="0"/>
              <a:t>-OR-</a:t>
            </a:r>
          </a:p>
          <a:p>
            <a:pPr lvl="1"/>
            <a:r>
              <a:rPr lang="en-US" dirty="0" smtClean="0"/>
              <a:t>Is the time or repetition </a:t>
            </a:r>
            <a:r>
              <a:rPr lang="en-US" b="1" dirty="0" smtClean="0"/>
              <a:t>RANDOM</a:t>
            </a:r>
            <a:r>
              <a:rPr lang="en-US" dirty="0" smtClean="0"/>
              <a:t> or </a:t>
            </a:r>
            <a:r>
              <a:rPr lang="en-US" b="1" dirty="0" smtClean="0"/>
              <a:t>IRREGULAR</a:t>
            </a:r>
            <a:r>
              <a:rPr lang="en-US" dirty="0" smtClean="0"/>
              <a:t>?</a:t>
            </a:r>
          </a:p>
          <a:p>
            <a:pPr lvl="1">
              <a:buNone/>
            </a:pPr>
            <a:r>
              <a:rPr lang="en-US" dirty="0" smtClean="0"/>
              <a:t>	(Variable)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838200"/>
            <a:ext cx="7924800" cy="4525963"/>
          </a:xfrm>
        </p:spPr>
        <p:txBody>
          <a:bodyPr/>
          <a:lstStyle/>
          <a:p>
            <a:pPr marL="342900" lvl="1" indent="-342900" algn="ctr">
              <a:buNone/>
            </a:pPr>
            <a:r>
              <a:rPr lang="en-US" sz="2800" b="1" dirty="0" smtClean="0"/>
              <a:t>The most common reinforcement schedules are: </a:t>
            </a:r>
            <a:endParaRPr lang="en-US" sz="3200" b="1" dirty="0" smtClean="0"/>
          </a:p>
          <a:p>
            <a:pPr marL="342900" lvl="1" indent="-342900">
              <a:buNone/>
            </a:pPr>
            <a:endParaRPr lang="en-US" sz="2800" dirty="0" smtClean="0"/>
          </a:p>
        </p:txBody>
      </p:sp>
      <p:pic>
        <p:nvPicPr>
          <p:cNvPr id="6" name="Picture 8" descr="http://www.uvm.edu/~inquiryb/webquest/fa07/arthibau/applebushe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775615">
            <a:off x="-19777" y="3503953"/>
            <a:ext cx="1506538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447800" y="3429000"/>
            <a:ext cx="2362200" cy="1938992"/>
          </a:xfrm>
          <a:prstGeom prst="rect">
            <a:avLst/>
          </a:prstGeom>
          <a:solidFill>
            <a:srgbClr val="66FF33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latin typeface="+mn-lt"/>
              </a:rPr>
              <a:t>Example: A farmer gets paid for every 10 bushels of apples</a:t>
            </a:r>
          </a:p>
        </p:txBody>
      </p:sp>
      <p:sp>
        <p:nvSpPr>
          <p:cNvPr id="7" name="Rectangle 6"/>
          <p:cNvSpPr/>
          <p:nvPr/>
        </p:nvSpPr>
        <p:spPr>
          <a:xfrm>
            <a:off x="381000" y="2590800"/>
            <a:ext cx="33469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u="sng" dirty="0" smtClean="0"/>
              <a:t>fixed ratio </a:t>
            </a:r>
            <a:endParaRPr lang="en-US" sz="3200" dirty="0"/>
          </a:p>
        </p:txBody>
      </p:sp>
      <p:sp>
        <p:nvSpPr>
          <p:cNvPr id="8" name="Rectangle 7"/>
          <p:cNvSpPr/>
          <p:nvPr/>
        </p:nvSpPr>
        <p:spPr>
          <a:xfrm>
            <a:off x="4953000" y="3581400"/>
            <a:ext cx="2362200" cy="1754326"/>
          </a:xfrm>
          <a:prstGeom prst="rect">
            <a:avLst/>
          </a:prstGeom>
          <a:solidFill>
            <a:srgbClr val="66FFFF"/>
          </a:solidFill>
        </p:spPr>
        <p:txBody>
          <a:bodyPr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400" b="1" dirty="0">
                <a:latin typeface="+mn-lt"/>
              </a:rPr>
              <a:t>Example: </a:t>
            </a:r>
            <a:r>
              <a:rPr lang="en-US" sz="2400" b="1" u="sng" dirty="0">
                <a:latin typeface="+mn-lt"/>
              </a:rPr>
              <a:t>Planned tests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1" i="1" dirty="0">
                <a:latin typeface="+mn-lt"/>
              </a:rPr>
              <a:t>students cram because the time is near</a:t>
            </a:r>
          </a:p>
        </p:txBody>
      </p:sp>
      <p:pic>
        <p:nvPicPr>
          <p:cNvPr id="9" name="Picture 8" descr="http://foodurecognize.files.wordpress.com/2011/11/school_all-night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46938" y="3048000"/>
            <a:ext cx="189706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4800600" y="2667000"/>
            <a:ext cx="22213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 smtClean="0"/>
              <a:t>fixed interval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Is it FR, VR, FI or VI?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/>
          </a:p>
          <a:p>
            <a:pPr lvl="0">
              <a:buNone/>
            </a:pPr>
            <a:r>
              <a:rPr lang="en-US" dirty="0" smtClean="0"/>
              <a:t>1.  _____ </a:t>
            </a:r>
            <a:r>
              <a:rPr lang="en-US" dirty="0"/>
              <a:t>Paid </a:t>
            </a:r>
            <a:r>
              <a:rPr lang="en-US" dirty="0" smtClean="0"/>
              <a:t>$10 </a:t>
            </a:r>
            <a:r>
              <a:rPr lang="en-US" dirty="0"/>
              <a:t>for every 20 puzzles solved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Is it FR, VR, FI or VI?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/>
          </a:p>
          <a:p>
            <a:pPr lvl="0" fontAlgn="base">
              <a:buNone/>
            </a:pPr>
            <a:r>
              <a:rPr lang="en-US" dirty="0" smtClean="0"/>
              <a:t>2. _____ </a:t>
            </a:r>
            <a:r>
              <a:rPr lang="en-US" dirty="0"/>
              <a:t>Selling a product door to door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Is it FR, VR, FI or VI?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/>
          </a:p>
          <a:p>
            <a:pPr lvl="0" fontAlgn="base">
              <a:buNone/>
            </a:pPr>
            <a:r>
              <a:rPr lang="en-US" dirty="0" smtClean="0"/>
              <a:t>3. _____ Getting </a:t>
            </a:r>
            <a:r>
              <a:rPr lang="en-US" dirty="0"/>
              <a:t>the clothes out of the dryer once it buzzes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Is it FR, VR, FI or VI</a:t>
            </a:r>
            <a:r>
              <a:rPr lang="en-US" dirty="0" smtClean="0"/>
              <a:t>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/>
          </a:p>
          <a:p>
            <a:pPr fontAlgn="base">
              <a:buNone/>
            </a:pPr>
            <a:r>
              <a:rPr lang="en-US" dirty="0" smtClean="0"/>
              <a:t>4. </a:t>
            </a:r>
            <a:r>
              <a:rPr lang="en-US" dirty="0"/>
              <a:t>_____ Doing 20 pushups to help stay fit</a:t>
            </a:r>
          </a:p>
          <a:p>
            <a:pPr lvl="0" fontAlgn="base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Is it FR, VR, FI or VI</a:t>
            </a:r>
            <a:r>
              <a:rPr lang="en-US" dirty="0" smtClean="0"/>
              <a:t>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/>
          </a:p>
          <a:p>
            <a:pPr lvl="0" fontAlgn="base">
              <a:buNone/>
            </a:pPr>
            <a:r>
              <a:rPr lang="en-US" dirty="0" smtClean="0"/>
              <a:t>5. </a:t>
            </a:r>
            <a:r>
              <a:rPr lang="en-US" dirty="0"/>
              <a:t>_____ </a:t>
            </a:r>
            <a:r>
              <a:rPr lang="en-US" dirty="0" smtClean="0"/>
              <a:t>Waiting </a:t>
            </a:r>
            <a:r>
              <a:rPr lang="en-US" dirty="0"/>
              <a:t>for a sunny day to go to the beach</a:t>
            </a:r>
          </a:p>
          <a:p>
            <a:pPr fontAlgn="base">
              <a:buNone/>
            </a:pPr>
            <a:endParaRPr lang="en-US" dirty="0"/>
          </a:p>
          <a:p>
            <a:pPr lvl="0" fontAlgn="base"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750</Words>
  <Application>Microsoft Office PowerPoint</Application>
  <PresentationFormat>On-screen Show (4:3)</PresentationFormat>
  <Paragraphs>145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Schedules of Reinforcement</vt:lpstr>
      <vt:lpstr>Helpful Hints!</vt:lpstr>
      <vt:lpstr>Helpful Hints!</vt:lpstr>
      <vt:lpstr>Slide 4</vt:lpstr>
      <vt:lpstr>Is it FR, VR, FI or VI?</vt:lpstr>
      <vt:lpstr>Is it FR, VR, FI or VI?</vt:lpstr>
      <vt:lpstr>Is it FR, VR, FI or VI?</vt:lpstr>
      <vt:lpstr>Is it FR, VR, FI or VI ?</vt:lpstr>
      <vt:lpstr>Is it FR, VR, FI or VI ?</vt:lpstr>
      <vt:lpstr>Is it FR, VR, FI or VI ?</vt:lpstr>
      <vt:lpstr>Is it FR, VR, FI or VI ?</vt:lpstr>
      <vt:lpstr>Is it FR, VR, FI or VI ?</vt:lpstr>
      <vt:lpstr>Is it FR, VR, FI or VI?</vt:lpstr>
      <vt:lpstr>Is it FR, VR, FI or VI?</vt:lpstr>
      <vt:lpstr>How’d you do?!</vt:lpstr>
      <vt:lpstr>Is it FR, VR, FI or VI?</vt:lpstr>
      <vt:lpstr>Is it FR, VR, FI or VI?</vt:lpstr>
      <vt:lpstr>Is it FR, VR, FI or VI?</vt:lpstr>
      <vt:lpstr>Is it FR, VR, FI or VI ?</vt:lpstr>
      <vt:lpstr>Is it FR, VR, FI or VI ?</vt:lpstr>
      <vt:lpstr>Is it FR, VR, FI or VI ?</vt:lpstr>
      <vt:lpstr>Is it FR, VR, FI or VI ?</vt:lpstr>
      <vt:lpstr>Is it FR, VR, FI or VI ?</vt:lpstr>
      <vt:lpstr>Is it FR, VR, FI or VI?</vt:lpstr>
      <vt:lpstr>Is it FR, VR, FI or VI?</vt:lpstr>
    </vt:vector>
  </TitlesOfParts>
  <Company>SASD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Schedules of Reinforcement</dc:title>
  <dc:creator>kbernard</dc:creator>
  <cp:lastModifiedBy>kbernard</cp:lastModifiedBy>
  <cp:revision>6</cp:revision>
  <dcterms:created xsi:type="dcterms:W3CDTF">2012-03-20T18:12:08Z</dcterms:created>
  <dcterms:modified xsi:type="dcterms:W3CDTF">2012-03-20T19:00:32Z</dcterms:modified>
</cp:coreProperties>
</file>